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57" r:id="rId4"/>
  </p:sldMasterIdLst>
  <p:notesMasterIdLst>
    <p:notesMasterId r:id="rId23"/>
  </p:notesMasterIdLst>
  <p:sldIdLst>
    <p:sldId id="332" r:id="rId5"/>
    <p:sldId id="350" r:id="rId6"/>
    <p:sldId id="293" r:id="rId7"/>
    <p:sldId id="354" r:id="rId8"/>
    <p:sldId id="353" r:id="rId9"/>
    <p:sldId id="355" r:id="rId10"/>
    <p:sldId id="356" r:id="rId11"/>
    <p:sldId id="348" r:id="rId12"/>
    <p:sldId id="358" r:id="rId13"/>
    <p:sldId id="357" r:id="rId14"/>
    <p:sldId id="359" r:id="rId15"/>
    <p:sldId id="360" r:id="rId16"/>
    <p:sldId id="361" r:id="rId17"/>
    <p:sldId id="362" r:id="rId18"/>
    <p:sldId id="366" r:id="rId19"/>
    <p:sldId id="365" r:id="rId20"/>
    <p:sldId id="363" r:id="rId21"/>
    <p:sldId id="364" r:id="rId22"/>
  </p:sldIdLst>
  <p:sldSz cx="9144000" cy="5143500" type="screen16x9"/>
  <p:notesSz cx="6858000" cy="9144000"/>
  <p:embeddedFontLst>
    <p:embeddedFont>
      <p:font typeface="Century Gothic" panose="020B0502020202020204" pitchFamily="34" charset="0"/>
      <p:regular r:id="rId24"/>
      <p:bold r:id="rId25"/>
      <p:italic r:id="rId26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9D8B"/>
    <a:srgbClr val="FFF2E6"/>
    <a:srgbClr val="FFED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6EA8545-3283-485D-A634-9827F81FF212}" v="2" dt="2021-07-19T07:08:42.494"/>
  </p1510:revLst>
</p1510:revInfo>
</file>

<file path=ppt/tableStyles.xml><?xml version="1.0" encoding="utf-8"?>
<a:tblStyleLst xmlns:a="http://schemas.openxmlformats.org/drawingml/2006/main" def="{3640CECF-2EC5-44C4-A8A7-45B56658353C}">
  <a:tblStyle styleId="{3640CECF-2EC5-44C4-A8A7-45B56658353C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700"/>
    <p:restoredTop sz="69432"/>
  </p:normalViewPr>
  <p:slideViewPr>
    <p:cSldViewPr snapToGrid="0">
      <p:cViewPr varScale="1">
        <p:scale>
          <a:sx n="63" d="100"/>
          <a:sy n="63" d="100"/>
        </p:scale>
        <p:origin x="176" y="121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3.fntdata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2.fntdata"/><Relationship Id="rId33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1.fntdata"/><Relationship Id="rId32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font" Target="fonts/font4.fntdata"/><Relationship Id="rId30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STAVINO Aiden [Southern River College]" userId="S::aiden.gustavino@education.wa.edu.au::fd3e5779-2bb1-41fa-8cf4-5aef4ecbd524" providerId="AD" clId="Web-{06EA8545-3283-485D-A634-9827F81FF212}"/>
    <pc:docChg chg="modSld">
      <pc:chgData name="GUSTAVINO Aiden [Southern River College]" userId="S::aiden.gustavino@education.wa.edu.au::fd3e5779-2bb1-41fa-8cf4-5aef4ecbd524" providerId="AD" clId="Web-{06EA8545-3283-485D-A634-9827F81FF212}" dt="2021-07-19T07:08:42.494" v="1" actId="1076"/>
      <pc:docMkLst>
        <pc:docMk/>
      </pc:docMkLst>
      <pc:sldChg chg="modSp">
        <pc:chgData name="GUSTAVINO Aiden [Southern River College]" userId="S::aiden.gustavino@education.wa.edu.au::fd3e5779-2bb1-41fa-8cf4-5aef4ecbd524" providerId="AD" clId="Web-{06EA8545-3283-485D-A634-9827F81FF212}" dt="2021-07-19T07:08:42.494" v="1" actId="1076"/>
        <pc:sldMkLst>
          <pc:docMk/>
          <pc:sldMk cId="1409035210" sldId="348"/>
        </pc:sldMkLst>
        <pc:picChg chg="mod">
          <ac:chgData name="GUSTAVINO Aiden [Southern River College]" userId="S::aiden.gustavino@education.wa.edu.au::fd3e5779-2bb1-41fa-8cf4-5aef4ecbd524" providerId="AD" clId="Web-{06EA8545-3283-485D-A634-9827F81FF212}" dt="2021-07-19T07:08:42.494" v="1" actId="1076"/>
          <ac:picMkLst>
            <pc:docMk/>
            <pc:sldMk cId="1409035210" sldId="348"/>
            <ac:picMk id="2050" creationId="{59164901-9038-465A-A6F6-C55E0990F008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40453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aily Review" preserve="1" userDrawn="1">
  <p:cSld name="Blank Slide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709450" y="566200"/>
            <a:ext cx="5123100" cy="40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972114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aily Review" preserve="1" userDrawn="1">
  <p:cSld name="1_Daily Review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709450" y="566200"/>
            <a:ext cx="5123100" cy="40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Google Shape;18;p3">
            <a:extLst>
              <a:ext uri="{FF2B5EF4-FFF2-40B4-BE49-F238E27FC236}">
                <a16:creationId xmlns:a16="http://schemas.microsoft.com/office/drawing/2014/main" id="{2D99AB61-213D-A04E-971A-64F80C5218B6}"/>
              </a:ext>
            </a:extLst>
          </p:cNvPr>
          <p:cNvSpPr txBox="1"/>
          <p:nvPr userDrawn="1"/>
        </p:nvSpPr>
        <p:spPr>
          <a:xfrm rot="-5400000">
            <a:off x="-811550" y="2427000"/>
            <a:ext cx="20592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0" i="0" u="none" strike="noStrike" cap="none" dirty="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DAILY REVIEW</a:t>
            </a:r>
            <a:endParaRPr sz="1600" b="0" i="0" u="none" strike="noStrike" cap="none" dirty="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6407764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levance" preserve="1">
  <p:cSld name="1_Relevance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8" name="Google Shape;18;p3"/>
          <p:cNvSpPr txBox="1"/>
          <p:nvPr/>
        </p:nvSpPr>
        <p:spPr>
          <a:xfrm rot="-5400000">
            <a:off x="-489650" y="2399550"/>
            <a:ext cx="14154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0" i="0" u="none" strike="noStrike" cap="none" dirty="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DO NOW</a:t>
            </a:r>
            <a:endParaRPr sz="1600" b="0" i="0" u="none" strike="noStrike" cap="none" dirty="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" name="Google Shape;19;p3"/>
          <p:cNvSpPr/>
          <p:nvPr/>
        </p:nvSpPr>
        <p:spPr>
          <a:xfrm>
            <a:off x="45850" y="231925"/>
            <a:ext cx="6680400" cy="423000"/>
          </a:xfrm>
          <a:prstGeom prst="rect">
            <a:avLst/>
          </a:prstGeom>
          <a:solidFill>
            <a:schemeClr val="accent4">
              <a:lumMod val="75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3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363666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21" name="Google Shape;21;p3"/>
          <p:cNvSpPr txBox="1">
            <a:spLocks noGrp="1"/>
          </p:cNvSpPr>
          <p:nvPr>
            <p:ph type="body" idx="2"/>
          </p:nvPr>
        </p:nvSpPr>
        <p:spPr>
          <a:xfrm>
            <a:off x="552550" y="767450"/>
            <a:ext cx="6173700" cy="41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349082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arning Objective and Success Criteria">
  <p:cSld name="BLANK_1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8" name="Google Shape;28;p5"/>
          <p:cNvSpPr txBox="1"/>
          <p:nvPr/>
        </p:nvSpPr>
        <p:spPr>
          <a:xfrm rot="-5400000">
            <a:off x="-929500" y="1209150"/>
            <a:ext cx="22989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0" i="0" u="none" strike="noStrike" cap="none" dirty="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LEARNING INTENTION</a:t>
            </a:r>
            <a:endParaRPr sz="1600" b="0" i="0" u="none" strike="noStrike" cap="none" dirty="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" name="Google Shape;29;p5"/>
          <p:cNvSpPr/>
          <p:nvPr/>
        </p:nvSpPr>
        <p:spPr>
          <a:xfrm>
            <a:off x="395650" y="231900"/>
            <a:ext cx="6419100" cy="2305800"/>
          </a:xfrm>
          <a:prstGeom prst="homePlate">
            <a:avLst>
              <a:gd name="adj" fmla="val 50000"/>
            </a:avLst>
          </a:prstGeom>
          <a:solidFill>
            <a:srgbClr val="019D8B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30;p5"/>
          <p:cNvSpPr txBox="1">
            <a:spLocks noGrp="1"/>
          </p:cNvSpPr>
          <p:nvPr>
            <p:ph type="title"/>
          </p:nvPr>
        </p:nvSpPr>
        <p:spPr>
          <a:xfrm>
            <a:off x="532075" y="477525"/>
            <a:ext cx="5061600" cy="18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1" name="Google Shape;31;p5"/>
          <p:cNvSpPr txBox="1"/>
          <p:nvPr/>
        </p:nvSpPr>
        <p:spPr>
          <a:xfrm rot="-5400000">
            <a:off x="-790750" y="3730950"/>
            <a:ext cx="20214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0" i="0" u="none" strike="noStrike" cap="none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SUCCESS CRITERIA</a:t>
            </a:r>
            <a:endParaRPr sz="1600" b="0" i="0" u="none" strike="noStrike" cap="none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1"/>
          </p:nvPr>
        </p:nvSpPr>
        <p:spPr>
          <a:xfrm>
            <a:off x="497975" y="2892375"/>
            <a:ext cx="5198100" cy="20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ctivate Prior Knowledge">
  <p:cSld name="BLANK_1_1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5" name="Google Shape;35;p6"/>
          <p:cNvSpPr txBox="1"/>
          <p:nvPr/>
        </p:nvSpPr>
        <p:spPr>
          <a:xfrm rot="-5400000">
            <a:off x="-1398650" y="2399550"/>
            <a:ext cx="32334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0" i="0" u="none" strike="noStrike" cap="none" dirty="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ACTIVATE PRIOR KNOWLEDGE</a:t>
            </a:r>
            <a:endParaRPr sz="1600" b="0" i="0" u="none" strike="noStrike" cap="none" dirty="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6" name="Google Shape;36;p6"/>
          <p:cNvSpPr/>
          <p:nvPr/>
        </p:nvSpPr>
        <p:spPr>
          <a:xfrm>
            <a:off x="45850" y="231925"/>
            <a:ext cx="6680400" cy="423000"/>
          </a:xfrm>
          <a:prstGeom prst="rect">
            <a:avLst/>
          </a:prstGeom>
          <a:solidFill>
            <a:srgbClr val="019D8B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6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body" idx="2"/>
          </p:nvPr>
        </p:nvSpPr>
        <p:spPr>
          <a:xfrm>
            <a:off x="552550" y="852700"/>
            <a:ext cx="6173700" cy="40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cept Development">
  <p:cSld name="BLANK_1_1_1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1" name="Google Shape;41;p7"/>
          <p:cNvSpPr txBox="1"/>
          <p:nvPr/>
        </p:nvSpPr>
        <p:spPr>
          <a:xfrm rot="-5400000">
            <a:off x="-1139375" y="2399550"/>
            <a:ext cx="27285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0" i="0" u="none" strike="noStrike" cap="none" dirty="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CONCEPT DEVELOPMENT</a:t>
            </a:r>
            <a:endParaRPr sz="1600" b="0" i="0" u="none" strike="noStrike" cap="none" dirty="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2" name="Google Shape;42;p7"/>
          <p:cNvSpPr/>
          <p:nvPr/>
        </p:nvSpPr>
        <p:spPr>
          <a:xfrm>
            <a:off x="45850" y="231925"/>
            <a:ext cx="6680400" cy="423000"/>
          </a:xfrm>
          <a:prstGeom prst="rect">
            <a:avLst/>
          </a:prstGeom>
          <a:solidFill>
            <a:srgbClr val="019D8B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7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2"/>
          </p:nvPr>
        </p:nvSpPr>
        <p:spPr>
          <a:xfrm>
            <a:off x="552550" y="852700"/>
            <a:ext cx="6173700" cy="40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dependent Practice" preserve="1">
  <p:cSld name="1_Independent Practice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9" name="Google Shape;59;p10"/>
          <p:cNvSpPr txBox="1"/>
          <p:nvPr/>
        </p:nvSpPr>
        <p:spPr>
          <a:xfrm rot="-5400000">
            <a:off x="-1128800" y="2670800"/>
            <a:ext cx="26937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0" i="0" u="none" strike="noStrike" cap="none" dirty="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LESSON CLOSURE</a:t>
            </a:r>
            <a:endParaRPr sz="1600" b="0" i="0" u="none" strike="noStrike" cap="none" dirty="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0" name="Google Shape;60;p10"/>
          <p:cNvSpPr/>
          <p:nvPr/>
        </p:nvSpPr>
        <p:spPr>
          <a:xfrm>
            <a:off x="45850" y="231925"/>
            <a:ext cx="6680400" cy="423000"/>
          </a:xfrm>
          <a:prstGeom prst="rect">
            <a:avLst/>
          </a:prstGeom>
          <a:solidFill>
            <a:srgbClr val="019D8B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61;p10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62" name="Google Shape;62;p10"/>
          <p:cNvSpPr txBox="1">
            <a:spLocks noGrp="1"/>
          </p:cNvSpPr>
          <p:nvPr>
            <p:ph type="body" idx="2"/>
          </p:nvPr>
        </p:nvSpPr>
        <p:spPr>
          <a:xfrm>
            <a:off x="552550" y="689050"/>
            <a:ext cx="6173700" cy="422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60382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" name="Google Shape;9;p1"/>
          <p:cNvSpPr/>
          <p:nvPr/>
        </p:nvSpPr>
        <p:spPr>
          <a:xfrm>
            <a:off x="47750" y="34100"/>
            <a:ext cx="9063300" cy="5075400"/>
          </a:xfrm>
          <a:prstGeom prst="roundRect">
            <a:avLst>
              <a:gd name="adj" fmla="val 3214"/>
            </a:avLst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51" r:id="rId4"/>
    <p:sldLayoutId id="2147483652" r:id="rId5"/>
    <p:sldLayoutId id="2147483653" r:id="rId6"/>
    <p:sldLayoutId id="2147483658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oogle Shape;95;p14">
            <a:extLst>
              <a:ext uri="{FF2B5EF4-FFF2-40B4-BE49-F238E27FC236}">
                <a16:creationId xmlns:a16="http://schemas.microsoft.com/office/drawing/2014/main" id="{586E2318-5473-F044-8CF6-3131AC0DA1E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71314231"/>
              </p:ext>
            </p:extLst>
          </p:nvPr>
        </p:nvGraphicFramePr>
        <p:xfrm>
          <a:off x="6827802" y="333957"/>
          <a:ext cx="2134475" cy="1270786"/>
        </p:xfrm>
        <a:graphic>
          <a:graphicData uri="http://schemas.openxmlformats.org/drawingml/2006/table">
            <a:tbl>
              <a:tblPr>
                <a:noFill/>
                <a:tableStyleId>{3640CECF-2EC5-44C4-A8A7-45B56658353C}</a:tableStyleId>
              </a:tblPr>
              <a:tblGrid>
                <a:gridCol w="2134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681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b="1" u="none" strike="noStrike" cap="none" dirty="0">
                          <a:solidFill>
                            <a:srgbClr val="FFFFFF"/>
                          </a:solidFill>
                          <a:latin typeface="Century Gothic" panose="020B0502020202020204" pitchFamily="34" charset="0"/>
                          <a:ea typeface="Century Gothic"/>
                          <a:cs typeface="Century Gothic"/>
                          <a:sym typeface="Century Gothic"/>
                        </a:rPr>
                        <a:t>TEACHER CUE</a:t>
                      </a:r>
                      <a:endParaRPr sz="1100" b="1" u="none" strike="noStrike" cap="none" dirty="0">
                        <a:solidFill>
                          <a:srgbClr val="FFFFFF"/>
                        </a:solidFill>
                        <a:latin typeface="Century Gothic" panose="020B0502020202020204" pitchFamily="34" charset="0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2029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  <a:tabLst/>
                        <a:defRPr/>
                      </a:pPr>
                      <a:r>
                        <a:rPr lang="en-AU" sz="1400" u="none" strike="noStrike" cap="none" dirty="0">
                          <a:latin typeface="Century Gothic" panose="020B0502020202020204" pitchFamily="34" charset="0"/>
                          <a:ea typeface="Century Gothic"/>
                          <a:cs typeface="Century Gothic"/>
                          <a:sym typeface="Century Gothic"/>
                        </a:rPr>
                        <a:t>CFU</a:t>
                      </a:r>
                      <a:endParaRPr sz="1400" u="none" strike="noStrike" cap="none" dirty="0">
                        <a:latin typeface="Century Gothic" panose="020B0502020202020204" pitchFamily="34" charset="0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" name="Google Shape;78;p12">
            <a:extLst>
              <a:ext uri="{FF2B5EF4-FFF2-40B4-BE49-F238E27FC236}">
                <a16:creationId xmlns:a16="http://schemas.microsoft.com/office/drawing/2014/main" id="{0AC21EE6-6A42-3B4E-96FD-6335373F402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3309706"/>
              </p:ext>
            </p:extLst>
          </p:nvPr>
        </p:nvGraphicFramePr>
        <p:xfrm>
          <a:off x="6827802" y="1706603"/>
          <a:ext cx="2134475" cy="960060"/>
        </p:xfrm>
        <a:graphic>
          <a:graphicData uri="http://schemas.openxmlformats.org/drawingml/2006/table">
            <a:tbl>
              <a:tblPr>
                <a:noFill/>
                <a:tableStyleId>{3640CECF-2EC5-44C4-A8A7-45B56658353C}</a:tableStyleId>
              </a:tblPr>
              <a:tblGrid>
                <a:gridCol w="2134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b="1" u="none" strike="noStrike" cap="none" dirty="0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HINT</a:t>
                      </a:r>
                      <a:endParaRPr sz="1100" b="1" u="none" strike="noStrike" cap="none" dirty="0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B53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entury Gothic" panose="020B0502020202020204" pitchFamily="34" charset="0"/>
                        </a:rPr>
                        <a:t>Scaffolding for students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5" name="Google Shape;95;p14">
            <a:extLst>
              <a:ext uri="{FF2B5EF4-FFF2-40B4-BE49-F238E27FC236}">
                <a16:creationId xmlns:a16="http://schemas.microsoft.com/office/drawing/2014/main" id="{E7E44A34-2CE7-3E4A-A36C-BB694BEEFE0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7564664"/>
              </p:ext>
            </p:extLst>
          </p:nvPr>
        </p:nvGraphicFramePr>
        <p:xfrm>
          <a:off x="6827802" y="2843000"/>
          <a:ext cx="2134475" cy="1121385"/>
        </p:xfrm>
        <a:graphic>
          <a:graphicData uri="http://schemas.openxmlformats.org/drawingml/2006/table">
            <a:tbl>
              <a:tblPr>
                <a:noFill/>
                <a:tableStyleId>{3640CECF-2EC5-44C4-A8A7-45B56658353C}</a:tableStyleId>
              </a:tblPr>
              <a:tblGrid>
                <a:gridCol w="2134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200" b="1" u="none" strike="noStrike" cap="none" dirty="0">
                          <a:solidFill>
                            <a:srgbClr val="FFFFFF"/>
                          </a:solidFill>
                          <a:latin typeface="Century Gothic" panose="020B0502020202020204" pitchFamily="34" charset="0"/>
                          <a:ea typeface="Century Gothic"/>
                          <a:cs typeface="Century Gothic"/>
                          <a:sym typeface="Century Gothic"/>
                        </a:rPr>
                        <a:t>MAKE THE CONNECTION</a:t>
                      </a:r>
                      <a:endParaRPr sz="1200" b="1" u="none" strike="noStrike" cap="none" dirty="0">
                        <a:solidFill>
                          <a:srgbClr val="FFFFFF"/>
                        </a:solidFill>
                        <a:latin typeface="Century Gothic" panose="020B0502020202020204" pitchFamily="34" charset="0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5565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  <a:tabLst/>
                        <a:defRPr/>
                      </a:pPr>
                      <a:r>
                        <a:rPr lang="en-AU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  <a:cs typeface="Arial"/>
                          <a:sym typeface="Arial"/>
                        </a:rPr>
                        <a:t>Allow students to make the connection</a:t>
                      </a:r>
                      <a:endParaRPr sz="1100" u="none" strike="noStrike" cap="none" dirty="0">
                        <a:latin typeface="Century Gothic" panose="020B0502020202020204" pitchFamily="34" charset="0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643419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4507963A-4727-4339-BF1D-24437782FAC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sz="1200" dirty="0"/>
              <a:t>SWBAT describe the components and the function of the human nervous system</a:t>
            </a:r>
            <a:endParaRPr lang="en-US" sz="12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506574-A0CE-4439-8EF2-2BEB4C8A2206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552550" y="852700"/>
            <a:ext cx="4378176" cy="4065600"/>
          </a:xfrm>
        </p:spPr>
        <p:txBody>
          <a:bodyPr/>
          <a:lstStyle/>
          <a:p>
            <a:pPr marL="114300" indent="0">
              <a:buNone/>
            </a:pPr>
            <a:r>
              <a:rPr lang="en-AU" sz="2400" dirty="0"/>
              <a:t>Parts of the </a:t>
            </a:r>
            <a:r>
              <a:rPr lang="en-AU" sz="2400" b="1" dirty="0"/>
              <a:t>Central Nervous System</a:t>
            </a:r>
          </a:p>
          <a:p>
            <a:pPr marL="114300" indent="0">
              <a:buNone/>
            </a:pPr>
            <a:endParaRPr lang="en-AU" sz="2400" b="1" dirty="0"/>
          </a:p>
          <a:p>
            <a:pPr>
              <a:buFont typeface="Wingdings" panose="05000000000000000000" pitchFamily="2" charset="2"/>
              <a:buChar char="è"/>
            </a:pPr>
            <a:r>
              <a:rPr lang="en-US" sz="2400" dirty="0">
                <a:sym typeface="Wingdings" panose="05000000000000000000" pitchFamily="2" charset="2"/>
              </a:rPr>
              <a:t>Brain</a:t>
            </a:r>
          </a:p>
          <a:p>
            <a:pPr>
              <a:buFont typeface="Wingdings" panose="05000000000000000000" pitchFamily="2" charset="2"/>
              <a:buChar char="è"/>
            </a:pPr>
            <a:r>
              <a:rPr lang="en-US" sz="2400" dirty="0">
                <a:sym typeface="Wingdings" panose="05000000000000000000" pitchFamily="2" charset="2"/>
              </a:rPr>
              <a:t>Spinal Cord</a:t>
            </a:r>
            <a:endParaRPr lang="en-US" sz="2400" dirty="0"/>
          </a:p>
        </p:txBody>
      </p:sp>
      <p:pic>
        <p:nvPicPr>
          <p:cNvPr id="7170" name="Picture 2" descr="Central nervous system - Wikipedia">
            <a:extLst>
              <a:ext uri="{FF2B5EF4-FFF2-40B4-BE49-F238E27FC236}">
                <a16:creationId xmlns:a16="http://schemas.microsoft.com/office/drawing/2014/main" id="{29A81440-F697-4B6B-B138-A14D6356D3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7674" y="1281112"/>
            <a:ext cx="3313820" cy="2993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51216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A16D0FFE-CCFD-46BB-840E-C1D42A03DA6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sz="1200" dirty="0"/>
              <a:t>SWBAT describe the components and the function of the human nervous system</a:t>
            </a:r>
            <a:endParaRPr lang="en-US" sz="12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8A5E90-AEDF-495A-B0BA-297DE816987F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AU" sz="2600" b="1" dirty="0"/>
              <a:t>Remainder of Today</a:t>
            </a:r>
          </a:p>
          <a:p>
            <a:pPr marL="114300" indent="0">
              <a:buNone/>
            </a:pPr>
            <a:endParaRPr lang="en-AU" sz="2600" b="1" dirty="0"/>
          </a:p>
          <a:p>
            <a:pPr marL="114300" indent="0">
              <a:buNone/>
            </a:pPr>
            <a:r>
              <a:rPr lang="en-AU" sz="2600" b="1" dirty="0"/>
              <a:t>Looking at parts of the brain before we go into the parts of the Nervous System in more detail.</a:t>
            </a:r>
            <a:endParaRPr lang="en-US" sz="2600" b="1" dirty="0"/>
          </a:p>
        </p:txBody>
      </p:sp>
    </p:spTree>
    <p:extLst>
      <p:ext uri="{BB962C8B-B14F-4D97-AF65-F5344CB8AC3E}">
        <p14:creationId xmlns:p14="http://schemas.microsoft.com/office/powerpoint/2010/main" val="14529021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F44B7B00-9B5C-45C6-9418-2367AB91000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sz="1200" dirty="0"/>
              <a:t>SWBAT describe the components and the function of the human nervous system</a:t>
            </a:r>
            <a:endParaRPr lang="en-US" sz="12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EAE522-2163-4154-8B0A-C46558607BE4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552550" y="852700"/>
            <a:ext cx="4892526" cy="4065600"/>
          </a:xfrm>
        </p:spPr>
        <p:txBody>
          <a:bodyPr/>
          <a:lstStyle/>
          <a:p>
            <a:pPr marL="114300" indent="0">
              <a:buNone/>
            </a:pPr>
            <a:r>
              <a:rPr lang="en-AU" b="1" dirty="0"/>
              <a:t>Cerebrum</a:t>
            </a:r>
          </a:p>
          <a:p>
            <a:pPr marL="114300" indent="0">
              <a:buNone/>
            </a:pPr>
            <a:r>
              <a:rPr lang="en-AU" dirty="0"/>
              <a:t>The </a:t>
            </a:r>
            <a:r>
              <a:rPr lang="en-AU" b="1" dirty="0"/>
              <a:t>frontal lobe </a:t>
            </a:r>
            <a:r>
              <a:rPr lang="en-AU" dirty="0"/>
              <a:t>is used for reasoning, emotions and judgement</a:t>
            </a:r>
            <a:r>
              <a:rPr lang="en-US" dirty="0"/>
              <a:t>.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b="1" dirty="0"/>
              <a:t>Occipital lobe </a:t>
            </a:r>
            <a:r>
              <a:rPr lang="en-US" dirty="0"/>
              <a:t>at the back of the cerebrum is used for vision and reading.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dirty="0"/>
              <a:t>The </a:t>
            </a:r>
            <a:r>
              <a:rPr lang="en-US" b="1" dirty="0"/>
              <a:t>parietal lobe </a:t>
            </a:r>
            <a:r>
              <a:rPr lang="en-US" dirty="0"/>
              <a:t>contains important sensory.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dirty="0"/>
              <a:t>The </a:t>
            </a:r>
            <a:r>
              <a:rPr lang="en-US" b="1" dirty="0"/>
              <a:t>temporal lobe </a:t>
            </a:r>
            <a:r>
              <a:rPr lang="en-US" dirty="0"/>
              <a:t>at the lower side contains hearing and memory</a:t>
            </a:r>
            <a:endParaRPr lang="en-AU" dirty="0"/>
          </a:p>
        </p:txBody>
      </p:sp>
      <p:pic>
        <p:nvPicPr>
          <p:cNvPr id="8194" name="Picture 2" descr="Brain and Nervous System (for Parents) - Nemours KidsHealth">
            <a:extLst>
              <a:ext uri="{FF2B5EF4-FFF2-40B4-BE49-F238E27FC236}">
                <a16:creationId xmlns:a16="http://schemas.microsoft.com/office/drawing/2014/main" id="{A780FDFA-425B-4CC0-BC91-FCAD33E79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5076" y="1132450"/>
            <a:ext cx="3535680" cy="2651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74317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F44B7B00-9B5C-45C6-9418-2367AB91000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sz="1200" dirty="0"/>
              <a:t>SWBAT describe the components and the function of the human nervous system</a:t>
            </a:r>
            <a:endParaRPr lang="en-US" sz="12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EAE522-2163-4154-8B0A-C46558607BE4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552550" y="852700"/>
            <a:ext cx="3864705" cy="4065600"/>
          </a:xfrm>
        </p:spPr>
        <p:txBody>
          <a:bodyPr/>
          <a:lstStyle/>
          <a:p>
            <a:pPr marL="114300" indent="0">
              <a:buNone/>
            </a:pPr>
            <a:r>
              <a:rPr lang="en-AU" b="1" dirty="0"/>
              <a:t>Cerebellum</a:t>
            </a:r>
          </a:p>
          <a:p>
            <a:pPr marL="114300" indent="0">
              <a:buNone/>
            </a:pPr>
            <a:r>
              <a:rPr lang="en-AU" dirty="0"/>
              <a:t>This part regulates balance, posture, movement and muscle coordination.</a:t>
            </a:r>
          </a:p>
          <a:p>
            <a:pPr marL="114300" indent="0">
              <a:buNone/>
            </a:pPr>
            <a:endParaRPr lang="en-AU" dirty="0"/>
          </a:p>
          <a:p>
            <a:pPr marL="114300" indent="0">
              <a:buNone/>
            </a:pPr>
            <a:r>
              <a:rPr lang="en-AU" b="1" dirty="0"/>
              <a:t>Pituitary gland</a:t>
            </a:r>
          </a:p>
          <a:p>
            <a:pPr marL="114300" indent="0">
              <a:buNone/>
            </a:pPr>
            <a:r>
              <a:rPr lang="en-AU" dirty="0"/>
              <a:t>This secretes hormones</a:t>
            </a:r>
          </a:p>
          <a:p>
            <a:pPr marL="114300" indent="0">
              <a:buNone/>
            </a:pPr>
            <a:endParaRPr lang="en-AU" dirty="0"/>
          </a:p>
          <a:p>
            <a:pPr marL="114300" indent="0">
              <a:buNone/>
            </a:pPr>
            <a:endParaRPr lang="en-AU" b="1" dirty="0"/>
          </a:p>
        </p:txBody>
      </p:sp>
      <p:pic>
        <p:nvPicPr>
          <p:cNvPr id="8194" name="Picture 2" descr="Brain and Nervous System (for Parents) - Nemours KidsHealth">
            <a:extLst>
              <a:ext uri="{FF2B5EF4-FFF2-40B4-BE49-F238E27FC236}">
                <a16:creationId xmlns:a16="http://schemas.microsoft.com/office/drawing/2014/main" id="{A780FDFA-425B-4CC0-BC91-FCAD33E79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2888" y="1132449"/>
            <a:ext cx="4327868" cy="3245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94352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F44B7B00-9B5C-45C6-9418-2367AB91000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sz="1200" dirty="0"/>
              <a:t>SWBAT describe the components and the function of the human nervous system</a:t>
            </a:r>
            <a:endParaRPr lang="en-US" sz="12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EAE522-2163-4154-8B0A-C46558607BE4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552550" y="852700"/>
            <a:ext cx="3864705" cy="4065600"/>
          </a:xfrm>
        </p:spPr>
        <p:txBody>
          <a:bodyPr/>
          <a:lstStyle/>
          <a:p>
            <a:pPr marL="114300" indent="0">
              <a:buNone/>
            </a:pPr>
            <a:r>
              <a:rPr lang="en-AU" b="1" dirty="0"/>
              <a:t>Hypothalamus</a:t>
            </a:r>
          </a:p>
          <a:p>
            <a:pPr marL="114300" indent="0">
              <a:buNone/>
            </a:pPr>
            <a:r>
              <a:rPr lang="en-AU" dirty="0"/>
              <a:t>This part releases hormones, regulates body temperature, controlling appetite and regulates emotional responses.</a:t>
            </a:r>
          </a:p>
          <a:p>
            <a:pPr marL="114300" indent="0">
              <a:buNone/>
            </a:pPr>
            <a:endParaRPr lang="en-AU" dirty="0"/>
          </a:p>
          <a:p>
            <a:pPr marL="114300" indent="0">
              <a:buNone/>
            </a:pPr>
            <a:r>
              <a:rPr lang="en-AU" b="1" dirty="0"/>
              <a:t>Spinal cord</a:t>
            </a:r>
          </a:p>
          <a:p>
            <a:pPr marL="114300" indent="0">
              <a:buNone/>
            </a:pPr>
            <a:r>
              <a:rPr lang="en-AU" dirty="0"/>
              <a:t>This is made of nerve fibres from the brain to the hip area</a:t>
            </a:r>
          </a:p>
          <a:p>
            <a:pPr marL="114300" indent="0">
              <a:buNone/>
            </a:pPr>
            <a:endParaRPr lang="en-AU" dirty="0"/>
          </a:p>
          <a:p>
            <a:pPr marL="114300" indent="0">
              <a:buNone/>
            </a:pPr>
            <a:endParaRPr lang="en-AU" b="1" dirty="0"/>
          </a:p>
        </p:txBody>
      </p:sp>
      <p:pic>
        <p:nvPicPr>
          <p:cNvPr id="8194" name="Picture 2" descr="Brain and Nervous System (for Parents) - Nemours KidsHealth">
            <a:extLst>
              <a:ext uri="{FF2B5EF4-FFF2-40B4-BE49-F238E27FC236}">
                <a16:creationId xmlns:a16="http://schemas.microsoft.com/office/drawing/2014/main" id="{A780FDFA-425B-4CC0-BC91-FCAD33E79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2888" y="1132449"/>
            <a:ext cx="4327868" cy="3245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97221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08C4FCCE-D8F2-DB4F-A31E-7BD4868A0A8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D0AFDB-1B3D-834A-9A8B-7F66A3C948C8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2" descr="Brain and Nervous System (for Parents) - Nemours KidsHealth">
            <a:extLst>
              <a:ext uri="{FF2B5EF4-FFF2-40B4-BE49-F238E27FC236}">
                <a16:creationId xmlns:a16="http://schemas.microsoft.com/office/drawing/2014/main" id="{B510BD4D-9B34-0045-880F-1CD4C4C76C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568" y="266050"/>
            <a:ext cx="6360882" cy="4770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54324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D94AA2AE-7AB1-324C-99AA-356D03BCA13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FD7190-C741-0D41-AEB1-A93446FF0508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The Nervous System- makemegenius.com (5 mins)">
            <a:hlinkClick r:id="" action="ppaction://media"/>
            <a:extLst>
              <a:ext uri="{FF2B5EF4-FFF2-40B4-BE49-F238E27FC236}">
                <a16:creationId xmlns:a16="http://schemas.microsoft.com/office/drawing/2014/main" id="{C8001C6B-396A-E24D-9FED-164844E0772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7750" y="-559440"/>
            <a:ext cx="8327290" cy="6245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774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060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E735FE1E-A550-4666-B6A2-CEC79596026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sz="1200"/>
              <a:t>SWBAT describe the components and the function of the human nervous system</a:t>
            </a:r>
            <a:endParaRPr lang="en-US" sz="120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CBB1F6-1AAD-4C1C-A150-81CA721B7ECE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AU" sz="2400" dirty="0"/>
              <a:t>For today:</a:t>
            </a:r>
          </a:p>
          <a:p>
            <a:pPr marL="114300" indent="0">
              <a:buNone/>
            </a:pPr>
            <a:endParaRPr lang="en-AU" sz="2400" dirty="0"/>
          </a:p>
          <a:p>
            <a:pPr marL="114300" indent="0">
              <a:buNone/>
            </a:pPr>
            <a:r>
              <a:rPr lang="en-AU" sz="2400" dirty="0"/>
              <a:t>Can you log on to education perfect and complete your assigned tasks.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9688050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body" idx="1"/>
          </p:nvPr>
        </p:nvSpPr>
        <p:spPr>
          <a:xfrm>
            <a:off x="497975" y="2892375"/>
            <a:ext cx="5198100" cy="20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AU" sz="3200" baseline="30000" dirty="0"/>
              <a:t>I can describe what the nervous system involves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en-AU" sz="3200" baseline="30000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AU" sz="3200" baseline="30000" dirty="0"/>
              <a:t>I can name why the nervous system is important</a:t>
            </a:r>
          </a:p>
        </p:txBody>
      </p:sp>
      <p:sp>
        <p:nvSpPr>
          <p:cNvPr id="76" name="Google Shape;76;p12"/>
          <p:cNvSpPr txBox="1">
            <a:spLocks noGrp="1"/>
          </p:cNvSpPr>
          <p:nvPr>
            <p:ph type="title"/>
          </p:nvPr>
        </p:nvSpPr>
        <p:spPr>
          <a:xfrm>
            <a:off x="532074" y="477525"/>
            <a:ext cx="5198099" cy="18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AU" sz="2400" dirty="0"/>
              <a:t>SWBAT describe the components and the function of the human nervous system</a:t>
            </a:r>
            <a:endParaRPr lang="en-US" sz="2400" dirty="0"/>
          </a:p>
        </p:txBody>
      </p:sp>
      <p:graphicFrame>
        <p:nvGraphicFramePr>
          <p:cNvPr id="79" name="Google Shape;79;p12"/>
          <p:cNvGraphicFramePr/>
          <p:nvPr/>
        </p:nvGraphicFramePr>
        <p:xfrm>
          <a:off x="7603350" y="229425"/>
          <a:ext cx="1224575" cy="350490"/>
        </p:xfrm>
        <a:graphic>
          <a:graphicData uri="http://schemas.openxmlformats.org/drawingml/2006/table">
            <a:tbl>
              <a:tblPr>
                <a:noFill/>
                <a:tableStyleId>{3640CECF-2EC5-44C4-A8A7-45B56658353C}</a:tableStyleId>
              </a:tblPr>
              <a:tblGrid>
                <a:gridCol w="1224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b="1" u="none" strike="noStrike" cap="none" dirty="0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TRACK WITH ME</a:t>
                      </a:r>
                      <a:endParaRPr sz="1100" b="1" u="none" strike="noStrike" cap="none" dirty="0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B53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0" name="Google Shape;80;p12"/>
          <p:cNvGraphicFramePr/>
          <p:nvPr/>
        </p:nvGraphicFramePr>
        <p:xfrm>
          <a:off x="7603350" y="738925"/>
          <a:ext cx="1224575" cy="350490"/>
        </p:xfrm>
        <a:graphic>
          <a:graphicData uri="http://schemas.openxmlformats.org/drawingml/2006/table">
            <a:tbl>
              <a:tblPr>
                <a:noFill/>
                <a:tableStyleId>{3640CECF-2EC5-44C4-A8A7-45B56658353C}</a:tableStyleId>
              </a:tblPr>
              <a:tblGrid>
                <a:gridCol w="1224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b="1" u="none" strike="noStrike" cap="none" dirty="0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READ WITH ME</a:t>
                      </a:r>
                      <a:endParaRPr sz="1100" b="1" u="none" strike="noStrike" cap="none" dirty="0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B53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993452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93AB0EA-AB2B-4565-8565-A24727D77F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9450" y="566200"/>
            <a:ext cx="5965670" cy="4097100"/>
          </a:xfrm>
        </p:spPr>
        <p:txBody>
          <a:bodyPr/>
          <a:lstStyle/>
          <a:p>
            <a:pPr>
              <a:buAutoNum type="arabicParenR"/>
            </a:pPr>
            <a:r>
              <a:rPr lang="en-AU" sz="2000" dirty="0"/>
              <a:t>What are the parts of the circulatory system?</a:t>
            </a:r>
          </a:p>
          <a:p>
            <a:pPr>
              <a:buAutoNum type="arabicParenR"/>
            </a:pPr>
            <a:endParaRPr lang="en-AU" sz="2000" dirty="0"/>
          </a:p>
          <a:p>
            <a:pPr>
              <a:buAutoNum type="arabicParenR"/>
            </a:pPr>
            <a:r>
              <a:rPr lang="en-AU" sz="2000" dirty="0"/>
              <a:t>What is the function of the alveoli?</a:t>
            </a:r>
          </a:p>
          <a:p>
            <a:pPr>
              <a:buAutoNum type="arabicParenR"/>
            </a:pPr>
            <a:endParaRPr lang="en-AU" sz="2000" dirty="0"/>
          </a:p>
          <a:p>
            <a:pPr>
              <a:buAutoNum type="arabicParenR"/>
            </a:pPr>
            <a:r>
              <a:rPr lang="en-AU" sz="2000" dirty="0"/>
              <a:t>What organs make up the digestive system?</a:t>
            </a:r>
          </a:p>
          <a:p>
            <a:pPr>
              <a:buAutoNum type="arabicParenR"/>
            </a:pPr>
            <a:endParaRPr lang="en-AU" sz="2000" dirty="0"/>
          </a:p>
          <a:p>
            <a:pPr>
              <a:buAutoNum type="arabicParenR"/>
            </a:pPr>
            <a:r>
              <a:rPr lang="en-AU" sz="2000" dirty="0"/>
              <a:t>What is the main function of the excretory system?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7011963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body" idx="1"/>
          </p:nvPr>
        </p:nvSpPr>
        <p:spPr>
          <a:xfrm>
            <a:off x="497975" y="2892375"/>
            <a:ext cx="5198100" cy="20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AU" sz="3200" baseline="30000" dirty="0"/>
              <a:t>I can describe what the nervous system involves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en-AU" sz="3200" baseline="30000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AU" sz="3200" baseline="30000" dirty="0"/>
              <a:t>I can name why the nervous system is important</a:t>
            </a:r>
          </a:p>
        </p:txBody>
      </p:sp>
      <p:sp>
        <p:nvSpPr>
          <p:cNvPr id="76" name="Google Shape;76;p12"/>
          <p:cNvSpPr txBox="1">
            <a:spLocks noGrp="1"/>
          </p:cNvSpPr>
          <p:nvPr>
            <p:ph type="title"/>
          </p:nvPr>
        </p:nvSpPr>
        <p:spPr>
          <a:xfrm>
            <a:off x="532074" y="477525"/>
            <a:ext cx="5198099" cy="18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AU" sz="2400" dirty="0"/>
              <a:t>SWBAT describe the components and the function of the human nervous system</a:t>
            </a:r>
            <a:endParaRPr lang="en-US" sz="2400" dirty="0"/>
          </a:p>
        </p:txBody>
      </p:sp>
      <p:graphicFrame>
        <p:nvGraphicFramePr>
          <p:cNvPr id="79" name="Google Shape;79;p12"/>
          <p:cNvGraphicFramePr/>
          <p:nvPr/>
        </p:nvGraphicFramePr>
        <p:xfrm>
          <a:off x="7603350" y="229425"/>
          <a:ext cx="1224575" cy="350490"/>
        </p:xfrm>
        <a:graphic>
          <a:graphicData uri="http://schemas.openxmlformats.org/drawingml/2006/table">
            <a:tbl>
              <a:tblPr>
                <a:noFill/>
                <a:tableStyleId>{3640CECF-2EC5-44C4-A8A7-45B56658353C}</a:tableStyleId>
              </a:tblPr>
              <a:tblGrid>
                <a:gridCol w="1224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b="1" u="none" strike="noStrike" cap="none" dirty="0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TRACK WITH ME</a:t>
                      </a:r>
                      <a:endParaRPr sz="1100" b="1" u="none" strike="noStrike" cap="none" dirty="0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B53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0" name="Google Shape;80;p12"/>
          <p:cNvGraphicFramePr/>
          <p:nvPr/>
        </p:nvGraphicFramePr>
        <p:xfrm>
          <a:off x="7603350" y="738925"/>
          <a:ext cx="1224575" cy="350490"/>
        </p:xfrm>
        <a:graphic>
          <a:graphicData uri="http://schemas.openxmlformats.org/drawingml/2006/table">
            <a:tbl>
              <a:tblPr>
                <a:noFill/>
                <a:tableStyleId>{3640CECF-2EC5-44C4-A8A7-45B56658353C}</a:tableStyleId>
              </a:tblPr>
              <a:tblGrid>
                <a:gridCol w="1224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b="1" u="none" strike="noStrike" cap="none" dirty="0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READ WITH ME</a:t>
                      </a:r>
                      <a:endParaRPr sz="1100" b="1" u="none" strike="noStrike" cap="none" dirty="0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B53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353061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810080E0-21BF-4FB8-8A49-F0F254B7DDA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sz="1200" dirty="0"/>
              <a:t>SWBAT describe the components and the function of the human nervous system</a:t>
            </a:r>
            <a:endParaRPr lang="en-US" sz="12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2F2441-1C8F-4489-8527-8B94C0E89B7D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552550" y="852700"/>
            <a:ext cx="3154287" cy="4065600"/>
          </a:xfrm>
        </p:spPr>
        <p:txBody>
          <a:bodyPr/>
          <a:lstStyle/>
          <a:p>
            <a:pPr marL="114300" indent="0">
              <a:buNone/>
            </a:pPr>
            <a:r>
              <a:rPr lang="en-AU" b="1" dirty="0"/>
              <a:t>Biological organisation</a:t>
            </a:r>
          </a:p>
          <a:p>
            <a:pPr marL="114300" indent="0">
              <a:buNone/>
            </a:pPr>
            <a:endParaRPr lang="en-AU" b="1" dirty="0"/>
          </a:p>
          <a:p>
            <a:pPr marL="114300" indent="0">
              <a:buNone/>
            </a:pPr>
            <a:r>
              <a:rPr lang="en-AU" dirty="0"/>
              <a:t>What is the smallest unit of life?</a:t>
            </a:r>
          </a:p>
          <a:p>
            <a:pPr marL="114300" indent="0">
              <a:buNone/>
            </a:pPr>
            <a:endParaRPr lang="en-AU" dirty="0"/>
          </a:p>
          <a:p>
            <a:pPr marL="114300" indent="0">
              <a:buNone/>
            </a:pPr>
            <a:r>
              <a:rPr lang="en-AU" dirty="0"/>
              <a:t>What is the largest?</a:t>
            </a:r>
          </a:p>
          <a:p>
            <a:pPr marL="114300" indent="0">
              <a:buNone/>
            </a:pPr>
            <a:endParaRPr lang="en-AU" dirty="0"/>
          </a:p>
          <a:p>
            <a:pPr marL="114300" indent="0">
              <a:buNone/>
            </a:pPr>
            <a:r>
              <a:rPr lang="en-AU" dirty="0"/>
              <a:t>How do each relate to one another?</a:t>
            </a:r>
            <a:endParaRPr lang="en-US" dirty="0"/>
          </a:p>
        </p:txBody>
      </p:sp>
      <p:pic>
        <p:nvPicPr>
          <p:cNvPr id="3074" name="Picture 2" descr="Levels of biological organization - презентация онлайн">
            <a:extLst>
              <a:ext uri="{FF2B5EF4-FFF2-40B4-BE49-F238E27FC236}">
                <a16:creationId xmlns:a16="http://schemas.microsoft.com/office/drawing/2014/main" id="{1587D0FE-B44F-4E2B-B0EC-3C57584D64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3950" y="1829949"/>
            <a:ext cx="4438357" cy="2488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1119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51600BD7-E3EE-4C89-98EA-9611740A67E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sz="1200" dirty="0"/>
              <a:t>SWBAT describe the components and the function of the human nervous system</a:t>
            </a:r>
            <a:endParaRPr lang="en-US" sz="12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D8FD62-964C-4085-8528-6BA171F5F28F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AU" dirty="0"/>
              <a:t>Humans are multicellular organisms that are made up of organ systems that work together to keep you alive.  </a:t>
            </a:r>
          </a:p>
          <a:p>
            <a:pPr marL="114300" indent="0">
              <a:buNone/>
            </a:pPr>
            <a:endParaRPr lang="en-AU" dirty="0"/>
          </a:p>
          <a:p>
            <a:pPr marL="114300" indent="0">
              <a:buNone/>
            </a:pPr>
            <a:r>
              <a:rPr lang="en-AU" dirty="0"/>
              <a:t>Your cells is the smallest level of organisation and communicate with one another using </a:t>
            </a:r>
            <a:r>
              <a:rPr lang="en-AU" b="1" dirty="0"/>
              <a:t>electrical impulses and chemicals </a:t>
            </a:r>
            <a:r>
              <a:rPr lang="en-AU" dirty="0"/>
              <a:t>such as </a:t>
            </a:r>
            <a:r>
              <a:rPr lang="en-AU" b="1" dirty="0"/>
              <a:t>neurotransmitters and hormones. </a:t>
            </a:r>
            <a:endParaRPr lang="en-AU" dirty="0"/>
          </a:p>
          <a:p>
            <a:pPr marL="114300" indent="0">
              <a:buNone/>
            </a:pPr>
            <a:endParaRPr lang="en-AU" dirty="0"/>
          </a:p>
          <a:p>
            <a:pPr marL="1143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14524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7CD7838A-DF5F-4BB7-AA48-7F39D14E855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sz="1200" dirty="0"/>
              <a:t>SWBAT describe the components and the function of the human nervous system</a:t>
            </a:r>
            <a:endParaRPr lang="en-US" sz="12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13CC22-117E-4F9B-8FF9-7AC28DBAE0E6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552550" y="852700"/>
            <a:ext cx="4947916" cy="4065600"/>
          </a:xfrm>
        </p:spPr>
        <p:txBody>
          <a:bodyPr/>
          <a:lstStyle/>
          <a:p>
            <a:pPr marL="114300" indent="0">
              <a:buNone/>
            </a:pPr>
            <a:r>
              <a:rPr lang="en-AU" b="1" dirty="0"/>
              <a:t>Communication in the body</a:t>
            </a:r>
          </a:p>
          <a:p>
            <a:pPr marL="114300" indent="0">
              <a:buNone/>
            </a:pPr>
            <a:endParaRPr lang="en-AU" b="1" dirty="0"/>
          </a:p>
          <a:p>
            <a:pPr marL="114300" indent="0">
              <a:buNone/>
            </a:pPr>
            <a:r>
              <a:rPr lang="en-AU" dirty="0"/>
              <a:t>Communication in the body is essential so that the requirements of your cells are met and a </a:t>
            </a:r>
            <a:r>
              <a:rPr lang="en-AU" b="1" dirty="0"/>
              <a:t>stable internal environment </a:t>
            </a:r>
            <a:r>
              <a:rPr lang="en-AU" dirty="0"/>
              <a:t>is met.</a:t>
            </a:r>
          </a:p>
          <a:p>
            <a:pPr marL="114300" indent="0">
              <a:buNone/>
            </a:pPr>
            <a:endParaRPr lang="en-AU" dirty="0"/>
          </a:p>
          <a:p>
            <a:pPr marL="114300" indent="0">
              <a:buNone/>
            </a:pPr>
            <a:r>
              <a:rPr lang="en-AU" dirty="0"/>
              <a:t>So how do cells communicate with one another?</a:t>
            </a:r>
          </a:p>
          <a:p>
            <a:pPr marL="114300" indent="0">
              <a:buNone/>
            </a:pPr>
            <a:endParaRPr lang="en-AU" dirty="0"/>
          </a:p>
          <a:p>
            <a:pPr marL="114300" indent="0">
              <a:buNone/>
            </a:pPr>
            <a:r>
              <a:rPr lang="en-AU" b="1" dirty="0"/>
              <a:t>The Nervous system</a:t>
            </a:r>
          </a:p>
          <a:p>
            <a:pPr marL="114300" indent="0">
              <a:buNone/>
            </a:pPr>
            <a:endParaRPr lang="en-AU" dirty="0"/>
          </a:p>
          <a:p>
            <a:pPr marL="114300" indent="0">
              <a:buNone/>
            </a:pPr>
            <a:endParaRPr lang="en-US" dirty="0"/>
          </a:p>
        </p:txBody>
      </p:sp>
      <p:pic>
        <p:nvPicPr>
          <p:cNvPr id="4098" name="Picture 2" descr="Mrs C Gren flashcards on Tinycards">
            <a:extLst>
              <a:ext uri="{FF2B5EF4-FFF2-40B4-BE49-F238E27FC236}">
                <a16:creationId xmlns:a16="http://schemas.microsoft.com/office/drawing/2014/main" id="{DB895747-295F-41A6-85C5-FFA6478259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0466" y="2571750"/>
            <a:ext cx="3038476" cy="2281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60985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AF258C19-7A1D-4A1C-A864-3B78D7C4C56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sz="1200" dirty="0"/>
              <a:t>SWBAT describe the components and the function of the human nervous system</a:t>
            </a:r>
            <a:endParaRPr lang="en-US" sz="12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4D53E1-7625-4D54-ABF0-14EC01CC521C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552549" y="852700"/>
            <a:ext cx="4068687" cy="4065600"/>
          </a:xfrm>
        </p:spPr>
        <p:txBody>
          <a:bodyPr/>
          <a:lstStyle/>
          <a:p>
            <a:pPr marL="114300" indent="0">
              <a:buNone/>
            </a:pPr>
            <a:r>
              <a:rPr lang="en-AU" dirty="0"/>
              <a:t>An organism is unable to survive if the cells are working </a:t>
            </a:r>
            <a:r>
              <a:rPr lang="en-AU" b="1" dirty="0"/>
              <a:t>independently. </a:t>
            </a:r>
          </a:p>
          <a:p>
            <a:pPr marL="114300" indent="0">
              <a:buNone/>
            </a:pPr>
            <a:endParaRPr lang="en-AU" b="1" dirty="0"/>
          </a:p>
          <a:p>
            <a:pPr marL="114300" indent="0">
              <a:buNone/>
            </a:pPr>
            <a:r>
              <a:rPr lang="en-AU" dirty="0"/>
              <a:t>For these cells to work together they need to provide organisation, coordination and control.</a:t>
            </a:r>
          </a:p>
          <a:p>
            <a:pPr marL="114300" indent="0">
              <a:buNone/>
            </a:pPr>
            <a:endParaRPr lang="en-AU" dirty="0"/>
          </a:p>
          <a:p>
            <a:pPr marL="114300" indent="0">
              <a:buNone/>
            </a:pPr>
            <a:r>
              <a:rPr lang="en-AU" dirty="0"/>
              <a:t>For example a cell in the circulatory system may need to communicate with a cell in the respiratory system</a:t>
            </a:r>
            <a:endParaRPr lang="en-US" dirty="0"/>
          </a:p>
        </p:txBody>
      </p:sp>
      <p:pic>
        <p:nvPicPr>
          <p:cNvPr id="5124" name="Picture 4" descr="Health Issues Blog: Circulatory and Respiratory System | Health ...">
            <a:extLst>
              <a:ext uri="{FF2B5EF4-FFF2-40B4-BE49-F238E27FC236}">
                <a16:creationId xmlns:a16="http://schemas.microsoft.com/office/drawing/2014/main" id="{C7D91D4D-54F4-4A18-9CD4-D462C9E7F1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3169" y="1386191"/>
            <a:ext cx="3864884" cy="2998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59125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3B231C7D-AED0-4C3B-84B9-E8459EAEE31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sz="1200" dirty="0"/>
              <a:t>SWBAT describe the components and the function of the human nervous system</a:t>
            </a:r>
            <a:endParaRPr lang="en-US" sz="12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93B723-E511-40C4-9408-DE950B5626C6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552550" y="852700"/>
            <a:ext cx="4103856" cy="4065600"/>
          </a:xfrm>
        </p:spPr>
        <p:txBody>
          <a:bodyPr/>
          <a:lstStyle/>
          <a:p>
            <a:pPr marL="114300" indent="0">
              <a:buNone/>
            </a:pPr>
            <a:r>
              <a:rPr lang="en-AU" sz="2000" b="1" dirty="0"/>
              <a:t>The Nervous System</a:t>
            </a:r>
          </a:p>
          <a:p>
            <a:pPr marL="114300" indent="0">
              <a:buNone/>
            </a:pPr>
            <a:r>
              <a:rPr lang="en-AU" sz="2000" dirty="0"/>
              <a:t>The Nervous system is the way we transmit signals around the body. This passes information at the cellular level which is vital in the functioning of major organ systems.</a:t>
            </a:r>
          </a:p>
          <a:p>
            <a:pPr marL="114300" indent="0">
              <a:buNone/>
            </a:pPr>
            <a:endParaRPr lang="en-AU" sz="2000" dirty="0"/>
          </a:p>
          <a:p>
            <a:pPr marL="114300" indent="0">
              <a:buNone/>
            </a:pPr>
            <a:r>
              <a:rPr lang="en-AU" sz="2000" dirty="0"/>
              <a:t>Essentially it is a communication system which is your bodies wiring.</a:t>
            </a:r>
            <a:endParaRPr lang="en-US" sz="2000" dirty="0"/>
          </a:p>
        </p:txBody>
      </p:sp>
      <p:pic>
        <p:nvPicPr>
          <p:cNvPr id="2050" name="Picture 2" descr="Central nervous system - Wikipedia">
            <a:extLst>
              <a:ext uri="{FF2B5EF4-FFF2-40B4-BE49-F238E27FC236}">
                <a16:creationId xmlns:a16="http://schemas.microsoft.com/office/drawing/2014/main" id="{59164901-9038-465A-A6F6-C55E0990F0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3713" y="1153550"/>
            <a:ext cx="3698785" cy="3342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90352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BF08BCC2-EABE-42B0-985A-0860BE3EB13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sz="1200" dirty="0"/>
              <a:t>SWBAT describe the components and the function of the human nervous system</a:t>
            </a:r>
            <a:endParaRPr lang="en-US" sz="12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E32171-B574-4A11-94F6-D68AB32DC9C7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552551" y="852700"/>
            <a:ext cx="2901068" cy="4065600"/>
          </a:xfrm>
        </p:spPr>
        <p:txBody>
          <a:bodyPr/>
          <a:lstStyle/>
          <a:p>
            <a:pPr marL="114300" indent="0">
              <a:buNone/>
            </a:pPr>
            <a:r>
              <a:rPr lang="en-AU" b="1" dirty="0"/>
              <a:t>Parts of the nervous system</a:t>
            </a:r>
          </a:p>
          <a:p>
            <a:pPr marL="114300" indent="0">
              <a:buNone/>
            </a:pPr>
            <a:endParaRPr lang="en-AU" b="1" dirty="0"/>
          </a:p>
          <a:p>
            <a:pPr>
              <a:buFont typeface="Wingdings" panose="05000000000000000000" pitchFamily="2" charset="2"/>
              <a:buChar char="è"/>
            </a:pPr>
            <a:r>
              <a:rPr lang="en-AU" dirty="0">
                <a:sym typeface="Wingdings" panose="05000000000000000000" pitchFamily="2" charset="2"/>
              </a:rPr>
              <a:t>Central Nervous System</a:t>
            </a:r>
          </a:p>
          <a:p>
            <a:pPr>
              <a:buFont typeface="Wingdings" panose="05000000000000000000" pitchFamily="2" charset="2"/>
              <a:buChar char="è"/>
            </a:pPr>
            <a:r>
              <a:rPr lang="en-AU" dirty="0">
                <a:sym typeface="Wingdings" panose="05000000000000000000" pitchFamily="2" charset="2"/>
              </a:rPr>
              <a:t>Peripheral Nervous System</a:t>
            </a:r>
          </a:p>
          <a:p>
            <a:pPr lvl="1">
              <a:buFont typeface="Wingdings" panose="05000000000000000000" pitchFamily="2" charset="2"/>
              <a:buChar char="è"/>
            </a:pPr>
            <a:r>
              <a:rPr lang="en-AU" dirty="0">
                <a:sym typeface="Wingdings" panose="05000000000000000000" pitchFamily="2" charset="2"/>
              </a:rPr>
              <a:t>Somatic Nervous system</a:t>
            </a:r>
            <a:endParaRPr lang="en-US" dirty="0">
              <a:sym typeface="Wingdings" panose="05000000000000000000" pitchFamily="2" charset="2"/>
            </a:endParaRPr>
          </a:p>
          <a:p>
            <a:pPr lvl="1">
              <a:buFont typeface="Wingdings" panose="05000000000000000000" pitchFamily="2" charset="2"/>
              <a:buChar char="è"/>
            </a:pPr>
            <a:r>
              <a:rPr lang="en-AU" dirty="0">
                <a:sym typeface="Wingdings" panose="05000000000000000000" pitchFamily="2" charset="2"/>
              </a:rPr>
              <a:t>Autonomic Nervous system</a:t>
            </a:r>
          </a:p>
          <a:p>
            <a:pPr marL="596900" lvl="1" indent="0">
              <a:buNone/>
            </a:pPr>
            <a:endParaRPr lang="en-AU" dirty="0">
              <a:sym typeface="Wingdings" panose="05000000000000000000" pitchFamily="2" charset="2"/>
            </a:endParaRPr>
          </a:p>
        </p:txBody>
      </p:sp>
      <p:pic>
        <p:nvPicPr>
          <p:cNvPr id="6146" name="Picture 2" descr="Are neurons only in the brain? - Quora">
            <a:extLst>
              <a:ext uri="{FF2B5EF4-FFF2-40B4-BE49-F238E27FC236}">
                <a16:creationId xmlns:a16="http://schemas.microsoft.com/office/drawing/2014/main" id="{C3D3C5B1-C501-42F7-BDD2-E282A6816C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5098" y="1385667"/>
            <a:ext cx="5081863" cy="3157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3151535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3" id="{E537B60B-C924-CB46-990A-730EC40F8177}" vid="{CB89637F-0F8C-4540-8136-D7886A0EAE85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8157990E5B9394AB60DC397E95032F9" ma:contentTypeVersion="16" ma:contentTypeDescription="Create a new document." ma:contentTypeScope="" ma:versionID="02697e3214b2f55142a2e7b89ba6de54">
  <xsd:schema xmlns:xsd="http://www.w3.org/2001/XMLSchema" xmlns:xs="http://www.w3.org/2001/XMLSchema" xmlns:p="http://schemas.microsoft.com/office/2006/metadata/properties" xmlns:ns2="8f659357-f805-491c-ad0b-5621b2de6466" xmlns:ns3="d5c732d2-f217-444a-91d8-37c5714ca695" targetNamespace="http://schemas.microsoft.com/office/2006/metadata/properties" ma:root="true" ma:fieldsID="67be6965022b95aa9d7585358a9bb7fc" ns2:_="" ns3:_="">
    <xsd:import namespace="8f659357-f805-491c-ad0b-5621b2de6466"/>
    <xsd:import namespace="d5c732d2-f217-444a-91d8-37c5714ca69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AutoTags" minOccurs="0"/>
                <xsd:element ref="ns2:MediaLengthInSecond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f659357-f805-491c-ad0b-5621b2de646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LengthInSeconds" ma:index="14" nillable="true" ma:displayName="Length (seconds)" ma:internalName="MediaLengthInSeconds" ma:readOnly="true">
      <xsd:simpleType>
        <xsd:restriction base="dms:Unknown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ea606fe5-00d0-49e1-aa33-d9ffd020910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5c732d2-f217-444a-91d8-37c5714ca695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787221a7-1fed-4694-a1ec-bb608177e353}" ma:internalName="TaxCatchAll" ma:showField="CatchAllData" ma:web="d5c732d2-f217-444a-91d8-37c5714ca69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d5c732d2-f217-444a-91d8-37c5714ca695" xsi:nil="true"/>
    <lcf76f155ced4ddcb4097134ff3c332f xmlns="8f659357-f805-491c-ad0b-5621b2de6466">
      <Terms xmlns="http://schemas.microsoft.com/office/infopath/2007/PartnerControls"/>
    </lcf76f155ced4ddcb4097134ff3c332f>
    <MediaLengthInSeconds xmlns="8f659357-f805-491c-ad0b-5621b2de6466" xsi:nil="true"/>
    <SharedWithUsers xmlns="d5c732d2-f217-444a-91d8-37c5714ca695">
      <UserInfo>
        <DisplayName/>
        <AccountId xsi:nil="true"/>
        <AccountType/>
      </UserInfo>
    </SharedWithUsers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D263322-A87F-4464-9E9C-75EC93C5DE62}"/>
</file>

<file path=customXml/itemProps2.xml><?xml version="1.0" encoding="utf-8"?>
<ds:datastoreItem xmlns:ds="http://schemas.openxmlformats.org/officeDocument/2006/customXml" ds:itemID="{F4A35532-52D1-4FD7-850D-C3CBD0D7183D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9390265E-CD6C-4A0E-B5B6-34B045B2D53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2019 EI Template SRC UPDATED (JUNE) (2)</Template>
  <TotalTime>685</TotalTime>
  <Words>625</Words>
  <Application>Microsoft Office PowerPoint</Application>
  <PresentationFormat>On-screen Show (16:9)</PresentationFormat>
  <Paragraphs>97</Paragraphs>
  <Slides>18</Slides>
  <Notes>2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Simple Light</vt:lpstr>
      <vt:lpstr>PowerPoint Presentation</vt:lpstr>
      <vt:lpstr>PowerPoint Presentation</vt:lpstr>
      <vt:lpstr>SWBAT describe the components and the function of the human nervous system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SWBAT describe the components and the function of the human nervous system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Leanne Ward</dc:creator>
  <cp:lastModifiedBy>BURNS Sandra [Southern River College]</cp:lastModifiedBy>
  <cp:revision>21</cp:revision>
  <dcterms:created xsi:type="dcterms:W3CDTF">2019-10-27T08:38:08Z</dcterms:created>
  <dcterms:modified xsi:type="dcterms:W3CDTF">2021-07-19T07:08:50Z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0x010100C8157990E5B9394AB60DC397E95032F9</vt:lpwstr>
  </property>
  <property fmtid="{D5CDD505-2E9C-101B-9397-08002B2CF9AE}" pid="3" name="xd_ProgID">
    <vt:lpwstr/>
  </property>
  <property fmtid="{D5CDD505-2E9C-101B-9397-08002B2CF9AE}" pid="4" name="_SourceUrl">
    <vt:lpwstr/>
  </property>
  <property fmtid="{D5CDD505-2E9C-101B-9397-08002B2CF9AE}" pid="5" name="_SharedFileIndex">
    <vt:lpwstr/>
  </property>
  <property fmtid="{D5CDD505-2E9C-101B-9397-08002B2CF9AE}" pid="6" name="ComplianceAssetId">
    <vt:lpwstr/>
  </property>
  <property fmtid="{D5CDD505-2E9C-101B-9397-08002B2CF9AE}" pid="7" name="TemplateUrl">
    <vt:lpwstr/>
  </property>
  <property fmtid="{D5CDD505-2E9C-101B-9397-08002B2CF9AE}" pid="8" name="_ExtendedDescription">
    <vt:lpwstr/>
  </property>
  <property fmtid="{D5CDD505-2E9C-101B-9397-08002B2CF9AE}" pid="9" name="TriggerFlowInfo">
    <vt:lpwstr/>
  </property>
  <property fmtid="{D5CDD505-2E9C-101B-9397-08002B2CF9AE}" pid="10" name="xd_Signature">
    <vt:lpwstr/>
  </property>
</Properties>
</file>